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gif" ContentType="image/gif"/>
  <Override PartName="/ppt/slides/slide69.xml" ContentType="application/vnd.openxmlformats-officedocument.presentationml.slide+xml"/>
  <Override PartName="/ppt/slides/slide14.xml" ContentType="application/vnd.openxmlformats-officedocument.presentationml.slide+xml"/>
  <Default Extension="pdf" ContentType="application/pdf"/>
  <Default Extension="rels" ContentType="application/vnd.openxmlformats-package.relationships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media/audio1.bin" ContentType="audio/unknown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slides/slide64.xml" ContentType="application/vnd.openxmlformats-officedocument.presentationml.slide+xml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81" r:id="rId1"/>
  </p:sldMasterIdLst>
  <p:notesMasterIdLst>
    <p:notesMasterId r:id="rId75"/>
  </p:notesMasterIdLst>
  <p:sldIdLst>
    <p:sldId id="486" r:id="rId2"/>
    <p:sldId id="493" r:id="rId3"/>
    <p:sldId id="494" r:id="rId4"/>
    <p:sldId id="556" r:id="rId5"/>
    <p:sldId id="439" r:id="rId6"/>
    <p:sldId id="338" r:id="rId7"/>
    <p:sldId id="512" r:id="rId8"/>
    <p:sldId id="445" r:id="rId9"/>
    <p:sldId id="443" r:id="rId10"/>
    <p:sldId id="496" r:id="rId11"/>
    <p:sldId id="548" r:id="rId12"/>
    <p:sldId id="545" r:id="rId13"/>
    <p:sldId id="337" r:id="rId14"/>
    <p:sldId id="546" r:id="rId15"/>
    <p:sldId id="446" r:id="rId16"/>
    <p:sldId id="547" r:id="rId17"/>
    <p:sldId id="430" r:id="rId18"/>
    <p:sldId id="524" r:id="rId19"/>
    <p:sldId id="526" r:id="rId20"/>
    <p:sldId id="557" r:id="rId21"/>
    <p:sldId id="521" r:id="rId22"/>
    <p:sldId id="487" r:id="rId23"/>
    <p:sldId id="448" r:id="rId24"/>
    <p:sldId id="491" r:id="rId25"/>
    <p:sldId id="492" r:id="rId26"/>
    <p:sldId id="528" r:id="rId27"/>
    <p:sldId id="515" r:id="rId28"/>
    <p:sldId id="520" r:id="rId29"/>
    <p:sldId id="516" r:id="rId30"/>
    <p:sldId id="517" r:id="rId31"/>
    <p:sldId id="518" r:id="rId32"/>
    <p:sldId id="523" r:id="rId33"/>
    <p:sldId id="519" r:id="rId34"/>
    <p:sldId id="530" r:id="rId35"/>
    <p:sldId id="458" r:id="rId36"/>
    <p:sldId id="531" r:id="rId37"/>
    <p:sldId id="532" r:id="rId38"/>
    <p:sldId id="529" r:id="rId39"/>
    <p:sldId id="533" r:id="rId40"/>
    <p:sldId id="541" r:id="rId41"/>
    <p:sldId id="534" r:id="rId42"/>
    <p:sldId id="482" r:id="rId43"/>
    <p:sldId id="483" r:id="rId44"/>
    <p:sldId id="535" r:id="rId45"/>
    <p:sldId id="500" r:id="rId46"/>
    <p:sldId id="549" r:id="rId47"/>
    <p:sldId id="554" r:id="rId48"/>
    <p:sldId id="552" r:id="rId49"/>
    <p:sldId id="550" r:id="rId50"/>
    <p:sldId id="551" r:id="rId51"/>
    <p:sldId id="553" r:id="rId52"/>
    <p:sldId id="478" r:id="rId53"/>
    <p:sldId id="542" r:id="rId54"/>
    <p:sldId id="543" r:id="rId55"/>
    <p:sldId id="425" r:id="rId56"/>
    <p:sldId id="434" r:id="rId57"/>
    <p:sldId id="421" r:id="rId58"/>
    <p:sldId id="437" r:id="rId59"/>
    <p:sldId id="438" r:id="rId60"/>
    <p:sldId id="511" r:id="rId61"/>
    <p:sldId id="537" r:id="rId62"/>
    <p:sldId id="538" r:id="rId63"/>
    <p:sldId id="513" r:id="rId64"/>
    <p:sldId id="514" r:id="rId65"/>
    <p:sldId id="522" r:id="rId66"/>
    <p:sldId id="495" r:id="rId67"/>
    <p:sldId id="499" r:id="rId68"/>
    <p:sldId id="475" r:id="rId69"/>
    <p:sldId id="477" r:id="rId70"/>
    <p:sldId id="490" r:id="rId71"/>
    <p:sldId id="539" r:id="rId72"/>
    <p:sldId id="540" r:id="rId73"/>
    <p:sldId id="498" r:id="rId74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95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6/21/11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br3/rdf.j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://richard.cyganiak.de/2007/10/lod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df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df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df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2362200"/>
            <a:ext cx="2438400" cy="1666240"/>
          </a:xfrm>
        </p:spPr>
        <p:txBody>
          <a:bodyPr>
            <a:noAutofit/>
          </a:bodyPr>
          <a:lstStyle/>
          <a:p>
            <a:r>
              <a:rPr lang="en-US" sz="2400" dirty="0" smtClean="0"/>
              <a:t>Brian </a:t>
            </a:r>
            <a:r>
              <a:rPr lang="en-US" sz="2400" dirty="0" smtClean="0"/>
              <a:t>Panulla</a:t>
            </a:r>
          </a:p>
          <a:p>
            <a:r>
              <a:rPr lang="en-US" sz="2400" dirty="0" smtClean="0"/>
              <a:t>Leif Warner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Open Source Bridge</a:t>
            </a:r>
          </a:p>
          <a:p>
            <a:r>
              <a:rPr lang="en-US" sz="2400" dirty="0" smtClean="0"/>
              <a:t>2011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urn:isbn:951-611-441-5</a:t>
            </a:r>
          </a:p>
          <a:p>
            <a:pPr marL="0" lvl="1"/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brian.panul.la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http://google.com/portland/conferences/osb11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&lt;span about=“...”&gt;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li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typeof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  <a:r>
              <a:rPr lang="en-US" dirty="0" smtClean="0"/>
              <a:t> Instead of </a:t>
            </a:r>
            <a:r>
              <a:rPr lang="en-US" i="1" dirty="0" smtClean="0"/>
              <a:t>material </a:t>
            </a:r>
            <a:r>
              <a:rPr lang="en-US" i="1" dirty="0" smtClean="0"/>
              <a:t>entities</a:t>
            </a:r>
          </a:p>
          <a:p>
            <a:endParaRPr lang="en-US" i="1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&lt;a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&lt;link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img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src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&lt;base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Id's </a:t>
            </a:r>
            <a:r>
              <a:rPr lang="en-US" dirty="0" smtClean="0"/>
              <a:t>and id references don't all have to be together in your local custom database, they can span the web.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loose coupling </a:t>
            </a:r>
            <a:r>
              <a:rPr lang="en-US" dirty="0" smtClean="0"/>
              <a:t>allows many sites to</a:t>
            </a:r>
            <a:r>
              <a:rPr lang="en-US" dirty="0" smtClean="0"/>
              <a:t> share data and collaborate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(“Portland State”)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4648200"/>
            <a:ext cx="6559550" cy="1862138"/>
            <a:chOff x="1533525" y="4572000"/>
            <a:chExt cx="6559550" cy="1862138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862138"/>
              <a:chOff x="1533525" y="4572000"/>
              <a:chExt cx="6559550" cy="186213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716463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</a:t>
            </a:r>
            <a:r>
              <a:rPr lang="en-US" sz="2800" dirty="0" smtClean="0"/>
              <a:t>http://</a:t>
            </a:r>
            <a:r>
              <a:rPr lang="en-US" sz="2800" dirty="0" err="1" smtClean="0"/>
              <a:t>www.pdx.edu</a:t>
            </a:r>
            <a:r>
              <a:rPr lang="en-US" sz="2800" dirty="0" smtClean="0"/>
              <a:t>&gt; 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&lt;http://www.w3</a:t>
            </a:r>
            <a:r>
              <a:rPr lang="en-US" sz="2800" dirty="0" smtClean="0"/>
              <a:t>.org/1999/02/22-rdf-syntax-</a:t>
            </a:r>
            <a:r>
              <a:rPr lang="en-US" sz="2800" dirty="0" smtClean="0"/>
              <a:t>nsrdf#type&gt;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</a:t>
            </a:r>
            <a:r>
              <a:rPr lang="en-US" sz="2800" dirty="0" smtClean="0"/>
              <a:t>://</a:t>
            </a:r>
            <a:r>
              <a:rPr lang="en-US" sz="2800" dirty="0" err="1" smtClean="0"/>
              <a:t>dbpedia.org</a:t>
            </a:r>
            <a:r>
              <a:rPr lang="en-US" sz="2800" dirty="0" smtClean="0"/>
              <a:t>/resource/</a:t>
            </a:r>
            <a:r>
              <a:rPr lang="en-US" sz="2800" dirty="0" smtClean="0"/>
              <a:t>University&gt;</a:t>
            </a:r>
            <a:r>
              <a:rPr lang="en-US" dirty="0" smtClean="0"/>
              <a:t> 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 in RDF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800" y="160019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000" y="1676400"/>
            <a:ext cx="18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600" y="5334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object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5880100" y="2781300"/>
            <a:ext cx="7620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75000" y="2285999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2755900" y="4914900"/>
            <a:ext cx="6096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subject </a:t>
            </a:r>
            <a:r>
              <a:rPr lang="en-US" dirty="0" smtClean="0"/>
              <a:t>(“Brian Panulla”)</a:t>
            </a:r>
          </a:p>
          <a:p>
            <a:r>
              <a:rPr lang="en-US" dirty="0" smtClean="0"/>
              <a:t>predicate (”knows")</a:t>
            </a:r>
          </a:p>
          <a:p>
            <a:r>
              <a:rPr lang="en-US" dirty="0" smtClean="0"/>
              <a:t>object (”Leif Warner”)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4495800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Brian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4495800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Warner</a:t>
              </a: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4613275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&lt;http</a:t>
            </a:r>
            <a:r>
              <a:rPr lang="en-US" dirty="0" smtClean="0"/>
              <a:t>://</a:t>
            </a:r>
            <a:r>
              <a:rPr lang="en-US" dirty="0" err="1" smtClean="0"/>
              <a:t>github.com/</a:t>
            </a:r>
            <a:r>
              <a:rPr lang="en-US" dirty="0" err="1" smtClean="0"/>
              <a:t>LeifW</a:t>
            </a:r>
            <a:r>
              <a:rPr lang="en-US" dirty="0" smtClean="0"/>
              <a:t>&gt; 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6400" y="3733800"/>
            <a:ext cx="22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“CURIE” </a:t>
            </a:r>
            <a:r>
              <a:rPr lang="en-US" sz="3600" baseline="30000" dirty="0" smtClean="0">
                <a:solidFill>
                  <a:schemeClr val="accent5">
                    <a:lumMod val="75000"/>
                  </a:schemeClr>
                </a:solidFill>
              </a:rPr>
              <a:t>*</a:t>
            </a:r>
            <a:endParaRPr lang="en-US" sz="3600" baseline="300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4775200" y="41148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00" y="60198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 shorthand for &lt;</a:t>
            </a:r>
            <a:r>
              <a:rPr lang="en-US" sz="3600" dirty="0" smtClean="0"/>
              <a:t>http://xmlns.com/foaf/0.1</a:t>
            </a:r>
            <a:r>
              <a:rPr lang="en-US" sz="3600" dirty="0" smtClean="0"/>
              <a:t>/knows&gt;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solidFill>
                      <a:srgbClr val="FFFFFF"/>
                    </a:solidFill>
                    <a:latin typeface="Book Antiqua" charset="0"/>
                  </a:rPr>
                  <a:t>OSB11</a:t>
                </a:r>
                <a:endParaRPr lang="en-US" sz="1600" baseline="-25000" dirty="0">
                  <a:solidFill>
                    <a:srgbClr val="FFFFFF"/>
                  </a:solidFill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City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Oregon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United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States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</a:t>
              </a:r>
              <a:r>
                <a:rPr lang="en-US" sz="1200" dirty="0">
                  <a:latin typeface="Book Antiqua" charset="0"/>
                </a:rPr>
                <a:t>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686300" cy="5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North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Canada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NATO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Book Antiqua" charset="0"/>
                </a:rPr>
                <a:t>   </a:t>
              </a:r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Washington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751818" cy="4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   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California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 built around RDF</a:t>
            </a:r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service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</a:t>
            </a:r>
            <a:r>
              <a:rPr lang="en-US" dirty="0" smtClean="0"/>
              <a:t>database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Triple Stores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121919"/>
            <a:r>
              <a:rPr lang="en-US" dirty="0" smtClean="0"/>
              <a:t>Java</a:t>
            </a:r>
          </a:p>
          <a:p>
            <a:pPr marL="406396" lvl="1"/>
            <a:r>
              <a:rPr lang="en-US" dirty="0" smtClean="0"/>
              <a:t>Apache Jena</a:t>
            </a:r>
          </a:p>
          <a:p>
            <a:pPr marL="406396" lvl="1"/>
            <a:r>
              <a:rPr lang="en-US" dirty="0" smtClean="0"/>
              <a:t>OWL API</a:t>
            </a:r>
          </a:p>
          <a:p>
            <a:pPr marL="406396" lvl="1"/>
            <a:r>
              <a:rPr lang="en-US" dirty="0" smtClean="0"/>
              <a:t>Sesame</a:t>
            </a:r>
          </a:p>
          <a:p>
            <a:pPr marL="406396" lvl="1"/>
            <a:r>
              <a:rPr lang="en-US" dirty="0" smtClean="0"/>
              <a:t>Pellet</a:t>
            </a:r>
          </a:p>
          <a:p>
            <a:pPr marL="121919"/>
            <a:endParaRPr lang="en-US" dirty="0" smtClean="0"/>
          </a:p>
          <a:p>
            <a:pPr marL="121919"/>
            <a:r>
              <a:rPr lang="en-US" dirty="0" smtClean="0"/>
              <a:t>Scala</a:t>
            </a:r>
          </a:p>
          <a:p>
            <a:pPr marL="406396" lvl="1"/>
            <a:r>
              <a:rPr lang="en-US" dirty="0" err="1" smtClean="0"/>
              <a:t>s</a:t>
            </a:r>
            <a:r>
              <a:rPr lang="en-US" dirty="0" err="1" smtClean="0"/>
              <a:t>cardf</a:t>
            </a:r>
            <a:endParaRPr lang="en-US" dirty="0" smtClean="0"/>
          </a:p>
          <a:p>
            <a:pPr marL="406396" lvl="1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1919">
              <a:spcBef>
                <a:spcPts val="444"/>
              </a:spcBef>
            </a:pPr>
            <a:r>
              <a:rPr lang="en-US" dirty="0" smtClean="0"/>
              <a:t>Redland (C, </a:t>
            </a:r>
            <a:r>
              <a:rPr lang="en-US" smtClean="0"/>
              <a:t>Obj-</a:t>
            </a:r>
            <a:r>
              <a:rPr lang="en-US" dirty="0" smtClean="0"/>
              <a:t>C)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RDF.rb</a:t>
            </a:r>
            <a:r>
              <a:rPr lang="en-US" dirty="0" smtClean="0"/>
              <a:t> (ruby)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Rdflib</a:t>
            </a:r>
            <a:r>
              <a:rPr lang="en-US" dirty="0" smtClean="0"/>
              <a:t> (Python)</a:t>
            </a:r>
          </a:p>
          <a:p>
            <a:pPr marL="121919">
              <a:spcBef>
                <a:spcPts val="444"/>
              </a:spcBef>
            </a:pPr>
            <a:endParaRPr lang="en-US" dirty="0" smtClean="0"/>
          </a:p>
          <a:p>
            <a:pPr marL="121919">
              <a:spcBef>
                <a:spcPts val="444"/>
              </a:spcBef>
            </a:pPr>
            <a:r>
              <a:rPr lang="en-US" dirty="0" smtClean="0"/>
              <a:t>RDFa JavaScript API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under development</a:t>
            </a:r>
            <a:r>
              <a:rPr lang="en-US" dirty="0" smtClean="0">
                <a:hlinkClick r:id="rId2"/>
              </a:rPr>
              <a:t>https://github.com/webr3/rdf.js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902200" y="1600200"/>
            <a:ext cx="5257800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5672138" y="1981200"/>
            <a:ext cx="4487862" cy="5137150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00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019800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RDFS/OWL Features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Classes</a:t>
            </a:r>
          </a:p>
          <a:p>
            <a:pPr lvl="1"/>
            <a:r>
              <a:rPr lang="en-US" sz="2800" dirty="0" smtClean="0"/>
              <a:t>Sub-class</a:t>
            </a:r>
          </a:p>
          <a:p>
            <a:pPr lvl="1"/>
            <a:r>
              <a:rPr lang="en-US" sz="2800" dirty="0" smtClean="0"/>
              <a:t>Equivalent Classes</a:t>
            </a:r>
          </a:p>
          <a:p>
            <a:pPr lvl="1"/>
            <a:r>
              <a:rPr lang="en-US" sz="2800" dirty="0" smtClean="0"/>
              <a:t>Disjoint Classes</a:t>
            </a:r>
          </a:p>
          <a:p>
            <a:pPr lvl="1"/>
            <a:r>
              <a:rPr lang="en-US" sz="2800" dirty="0" smtClean="0"/>
              <a:t>Cardinality constraints (max/min)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Individuals</a:t>
            </a:r>
          </a:p>
          <a:p>
            <a:pPr lvl="1"/>
            <a:r>
              <a:rPr lang="en-US" sz="2800" dirty="0" smtClean="0"/>
              <a:t>Same Individual</a:t>
            </a:r>
          </a:p>
          <a:p>
            <a:endParaRPr lang="en-US" dirty="0" smtClean="0"/>
          </a:p>
        </p:txBody>
      </p:sp>
      <p:sp>
        <p:nvSpPr>
          <p:cNvPr id="108548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Properties</a:t>
            </a:r>
          </a:p>
          <a:p>
            <a:pPr lvl="1"/>
            <a:r>
              <a:rPr lang="en-US" sz="2800" dirty="0" smtClean="0"/>
              <a:t>Sub-property</a:t>
            </a:r>
          </a:p>
          <a:p>
            <a:pPr lvl="1"/>
            <a:r>
              <a:rPr lang="en-US" sz="2800" dirty="0" smtClean="0"/>
              <a:t>Equivalent</a:t>
            </a:r>
          </a:p>
          <a:p>
            <a:pPr lvl="1"/>
            <a:r>
              <a:rPr lang="en-US" sz="2800" dirty="0" smtClean="0"/>
              <a:t>Inverse</a:t>
            </a:r>
          </a:p>
          <a:p>
            <a:pPr lvl="1"/>
            <a:r>
              <a:rPr lang="en-US" sz="2800" dirty="0" smtClean="0"/>
              <a:t>Symmetric</a:t>
            </a:r>
          </a:p>
          <a:p>
            <a:pPr lvl="1"/>
            <a:r>
              <a:rPr lang="en-US" sz="2800" dirty="0" smtClean="0"/>
              <a:t>Transitive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"/>
            <a:ext cx="8763000" cy="67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56200" y="6934200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6" y="990600"/>
            <a:ext cx="10199076" cy="662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0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Semantic Web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5240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17600" y="1371601"/>
            <a:ext cx="883792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Re-use existing schemas or ontologies where appropriate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4489098" cy="1084036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Dublin </a:t>
            </a:r>
            <a:r>
              <a:rPr lang="en-US" dirty="0" smtClean="0"/>
              <a:t>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5156200" y="1524000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smtClean="0"/>
              <a:t>Friend-</a:t>
            </a:r>
            <a:r>
              <a:rPr lang="en-US" dirty="0" smtClean="0"/>
              <a:t>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800" y="5029200"/>
            <a:ext cx="8634413" cy="1428750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5334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8000" y="1645920"/>
            <a:ext cx="3657600" cy="5028848"/>
          </a:xfrm>
        </p:spPr>
        <p:txBody>
          <a:bodyPr/>
          <a:lstStyle/>
          <a:p>
            <a:r>
              <a:rPr lang="en-US" dirty="0" smtClean="0"/>
              <a:t>Strings, numbers, </a:t>
            </a:r>
            <a:r>
              <a:rPr lang="en-US" dirty="0" err="1" smtClean="0"/>
              <a:t>booleans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Arrays and 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 dirty="0"/>
          </a:p>
        </p:txBody>
      </p:sp>
      <p:pic>
        <p:nvPicPr>
          <p:cNvPr id="5" name="Picture 4" descr="Screen shot 2011-06-21 at 10.1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685800"/>
            <a:ext cx="5238750" cy="65650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Member</a:t>
              </a: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Resource</a:t>
              </a:r>
            </a:p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295400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dirty="0" err="1" smtClean="0"/>
              <a:t>omnom:Member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ePDX</a:t>
            </a:r>
            <a:endParaRPr lang="en-US" dirty="0"/>
          </a:p>
        </p:txBody>
      </p:sp>
      <p:pic>
        <p:nvPicPr>
          <p:cNvPr id="4" name="Picture 3" descr="Screen shot 2011-06-21 at 7.49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8"/>
            <a:ext cx="10160000" cy="47702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8.00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71800"/>
            <a:ext cx="6042113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1066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Description of a Project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62000"/>
            <a:ext cx="4727473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200" y="4800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Biography</a:t>
            </a:r>
          </a:p>
          <a:p>
            <a:r>
              <a:rPr lang="en-US" sz="3600" i="1" dirty="0" smtClean="0"/>
              <a:t>Ontology</a:t>
            </a:r>
            <a:endParaRPr lang="en-US" sz="3600" i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7.5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914400"/>
            <a:ext cx="9804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</a:t>
            </a:r>
            <a:r>
              <a:rPr lang="en-US" dirty="0" smtClean="0"/>
              <a:t> - People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57658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foaf:family_name</a:t>
            </a:r>
            <a:endParaRPr lang="en-US" dirty="0" smtClean="0"/>
          </a:p>
          <a:p>
            <a:pPr lvl="1"/>
            <a:r>
              <a:rPr lang="en-US" dirty="0" err="1" smtClean="0"/>
              <a:t>foaf:givenname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r>
              <a:rPr lang="en-US" dirty="0" err="1" smtClean="0"/>
              <a:t>bio:biography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  <a:p>
            <a:pPr lvl="1"/>
            <a:r>
              <a:rPr lang="en-US" dirty="0" err="1" smtClean="0"/>
              <a:t>foaf:depiction</a:t>
            </a:r>
            <a:endParaRPr lang="en-US" dirty="0" smtClean="0"/>
          </a:p>
          <a:p>
            <a:pPr lvl="1"/>
            <a:r>
              <a:rPr lang="en-US" dirty="0" err="1" smtClean="0"/>
              <a:t>foaf:account</a:t>
            </a:r>
            <a:endParaRPr lang="en-US" dirty="0" smtClean="0"/>
          </a:p>
          <a:p>
            <a:pPr lvl="2"/>
            <a:r>
              <a:rPr lang="en-US" dirty="0" err="1" smtClean="0"/>
              <a:t>foaf:accountName</a:t>
            </a:r>
            <a:endParaRPr lang="en-US" dirty="0" smtClean="0"/>
          </a:p>
          <a:p>
            <a:pPr lvl="2"/>
            <a:r>
              <a:rPr lang="en-US" dirty="0" err="1" smtClean="0"/>
              <a:t>foaf:accountProfilePage</a:t>
            </a:r>
            <a:endParaRPr lang="en-US" dirty="0" smtClean="0"/>
          </a:p>
          <a:p>
            <a:pPr lvl="2"/>
            <a:r>
              <a:rPr lang="en-US" dirty="0" err="1" smtClean="0"/>
              <a:t>foaf:accountServiceHomepage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057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</a:t>
            </a:r>
            <a:r>
              <a:rPr lang="en-US" dirty="0" smtClean="0"/>
              <a:t>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/>
          </a:bodyPr>
          <a:lstStyle/>
          <a:p>
            <a:r>
              <a:rPr lang="en-US" dirty="0" smtClean="0"/>
              <a:t>RDF Data Model</a:t>
            </a:r>
            <a:r>
              <a:rPr lang="en-US" dirty="0" smtClean="0"/>
              <a:t> – Projects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00400"/>
            <a:ext cx="6756399" cy="193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things the Semantic Web </a:t>
            </a:r>
            <a:r>
              <a:rPr lang="en-US" i="1" dirty="0" smtClean="0"/>
              <a:t>is not</a:t>
            </a:r>
            <a:br>
              <a:rPr lang="en-US" i="1" dirty="0" smtClean="0"/>
            </a:br>
            <a:r>
              <a:rPr lang="en-US" i="1" dirty="0" smtClean="0"/>
              <a:t>(mostly)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Semantic HTML</a:t>
            </a:r>
            <a:endParaRPr lang="en-US" dirty="0"/>
          </a:p>
        </p:txBody>
      </p:sp>
      <p:pic>
        <p:nvPicPr>
          <p:cNvPr id="8" name="Content Placeholder 6" descr="Screen shot 2010-08-03 at 10.43.13 PM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-4124" r="-4124"/>
          <a:stretch>
            <a:fillRect/>
          </a:stretch>
        </p:blipFill>
        <p:spPr>
          <a:xfrm>
            <a:off x="4749800" y="2071688"/>
            <a:ext cx="5410200" cy="653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Book Antiqua" charset="0"/>
              </a:rPr>
              <a:t>2. Warmed-over AI</a:t>
            </a: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600200" y="7205246"/>
            <a:ext cx="927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ook Antiqua" charset="0"/>
              </a:rPr>
              <a:t>http://www.movieprop.com/tvandmovie/terminator/t3endoskeletons1.jpg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101541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Magic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8866909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7281446"/>
            <a:ext cx="617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http://bostonist.com/attachments/Anna%20Edwards/109-gob-magic2.jpg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Who </a:t>
            </a:r>
            <a:r>
              <a:rPr lang="en-US" i="1" dirty="0" smtClean="0"/>
              <a:t>cares?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508000" y="1645920"/>
            <a:ext cx="4419600" cy="5028848"/>
          </a:xfrm>
        </p:spPr>
        <p:txBody>
          <a:bodyPr>
            <a:normAutofit/>
          </a:bodyPr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5" y="30480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03 at 11.38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533400"/>
            <a:ext cx="8610600" cy="658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601" y="7158336"/>
            <a:ext cx="2806467" cy="468504"/>
          </a:xfrm>
          <a:prstGeom prst="rect">
            <a:avLst/>
          </a:prstGeom>
          <a:noFill/>
        </p:spPr>
        <p:txBody>
          <a:bodyPr wrap="none" lIns="91438" tIns="45720" rIns="91438" bIns="45720" rtlCol="0">
            <a:spAutoFit/>
          </a:bodyPr>
          <a:lstStyle/>
          <a:p>
            <a:r>
              <a:rPr lang="en-US" dirty="0" smtClean="0"/>
              <a:t>http://xkcd.com/773/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51200" y="2514600"/>
            <a:ext cx="4038600" cy="4038600"/>
          </a:xfrm>
          <a:prstGeom prst="ellipse">
            <a:avLst/>
          </a:prstGeom>
          <a:solidFill>
            <a:schemeClr val="accent2"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900000">
            <a:off x="7722426" y="3473295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722426" y="5225896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0400" y="4343400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Semantic</a:t>
            </a:r>
          </a:p>
          <a:p>
            <a:r>
              <a:rPr lang="en-US" dirty="0" smtClean="0">
                <a:latin typeface="Helvetica"/>
                <a:cs typeface="Helvetica"/>
              </a:rPr>
              <a:t>Web</a:t>
            </a: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NoSQL...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Linked Data...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06-13 at 10.48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3" y="0"/>
            <a:ext cx="1016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things go wrong</a:t>
            </a:r>
            <a:endParaRPr lang="en-US" dirty="0"/>
          </a:p>
        </p:txBody>
      </p:sp>
      <p:pic>
        <p:nvPicPr>
          <p:cNvPr id="3" name="Picture 2" descr="Screen shot 2011-06-13 at 10.51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7880311" cy="3810000"/>
          </a:xfrm>
          <a:prstGeom prst="rect">
            <a:avLst/>
          </a:prstGeom>
        </p:spPr>
      </p:pic>
      <p:pic>
        <p:nvPicPr>
          <p:cNvPr id="4" name="Picture 3" descr="Screen shot 2011-06-13 at 10.5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0"/>
            <a:ext cx="9652000" cy="1533260"/>
          </a:xfrm>
          <a:prstGeom prst="rect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62000" y="2200275"/>
            <a:ext cx="5156200" cy="4573588"/>
          </a:xfrm>
        </p:spPr>
        <p:txBody>
          <a:bodyPr/>
          <a:lstStyle/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Ontology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 is the study of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being or reality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A Formal Ontology is a </a:t>
            </a:r>
            <a:r>
              <a:rPr lang="en-US" i="1" dirty="0" smtClean="0"/>
              <a:t>specification of a conceptualization </a:t>
            </a:r>
            <a:r>
              <a:rPr lang="en-US" dirty="0" smtClean="0"/>
              <a:t>(Gruber, 1995)</a:t>
            </a:r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Ontologies</a:t>
            </a: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6400" y="2489200"/>
            <a:ext cx="3751263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5003800" y="693420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 charset="0"/>
              </a:rPr>
              <a:t>Aristotle</a:t>
            </a:r>
            <a:r>
              <a:rPr lang="en-US" dirty="0" smtClean="0">
                <a:latin typeface="Book Antiqua" charset="0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endParaRPr lang="en-US" dirty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Protégé</a:t>
            </a:r>
            <a:br>
              <a:rPr lang="en-US" dirty="0" smtClean="0"/>
            </a:br>
            <a:r>
              <a:rPr lang="en-US" sz="3556" b="0" i="1" dirty="0" smtClean="0"/>
              <a:t>http://</a:t>
            </a:r>
            <a:r>
              <a:rPr lang="en-US" sz="3556" b="0" i="1" dirty="0" err="1" smtClean="0"/>
              <a:t>protege.stanford.edu</a:t>
            </a:r>
            <a:r>
              <a:rPr lang="en-US" sz="3556" b="0" i="1" dirty="0" smtClean="0"/>
              <a:t>/</a:t>
            </a:r>
            <a:endParaRPr lang="en-US" sz="3556" b="0" i="1" dirty="0"/>
          </a:p>
        </p:txBody>
      </p:sp>
      <p:pic>
        <p:nvPicPr>
          <p:cNvPr id="3" name="Picture 2" descr="Screen shot 2010-12-16 at 1.41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" y="1676400"/>
            <a:ext cx="8792966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0-10 at 11.54.2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893" r="-18893"/>
          <a:stretch>
            <a:fillRect/>
          </a:stretch>
        </p:blipFill>
        <p:spPr>
          <a:xfrm>
            <a:off x="-101600" y="1761788"/>
            <a:ext cx="10287000" cy="5782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Domains where schemas/models change rapidly or data is sparse</a:t>
            </a:r>
          </a:p>
          <a:p>
            <a:r>
              <a:rPr lang="en-US" dirty="0" smtClean="0"/>
              <a:t>Semantics of relational model inadequate (e.g. </a:t>
            </a:r>
            <a:r>
              <a:rPr lang="en-US" dirty="0" err="1" smtClean="0"/>
              <a:t>inferencing</a:t>
            </a:r>
            <a:r>
              <a:rPr lang="en-US" dirty="0" smtClean="0"/>
              <a:t>, inheritance)</a:t>
            </a:r>
          </a:p>
          <a:p>
            <a:r>
              <a:rPr lang="en-US" dirty="0" smtClean="0"/>
              <a:t>Domains emphasizing relationships</a:t>
            </a:r>
          </a:p>
          <a:p>
            <a:pPr lvl="1"/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Taxonomies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Bad for opaque objects with few </a:t>
            </a:r>
            <a:r>
              <a:rPr lang="en-US" dirty="0" err="1" smtClean="0"/>
              <a:t>relationshps</a:t>
            </a:r>
            <a:endParaRPr lang="en-US" dirty="0" smtClean="0"/>
          </a:p>
          <a:p>
            <a:r>
              <a:rPr lang="en-US" dirty="0" smtClean="0"/>
              <a:t>Large sets of homogenous objects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RDBMS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Document </a:t>
            </a:r>
            <a:r>
              <a:rPr lang="en-US" dirty="0" err="1" smtClean="0"/>
              <a:t>DBs</a:t>
            </a:r>
            <a:endParaRPr lang="en-US" dirty="0" smtClean="0"/>
          </a:p>
          <a:p>
            <a:pPr lvl="1"/>
            <a:r>
              <a:rPr lang="en-US" dirty="0" smtClean="0"/>
              <a:t>Key/Value Stores</a:t>
            </a:r>
          </a:p>
          <a:p>
            <a:pPr lvl="1"/>
            <a:r>
              <a:rPr lang="en-US" dirty="0" smtClean="0"/>
              <a:t>Graph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Publish/Syndicate complete information sets</a:t>
            </a:r>
          </a:p>
          <a:p>
            <a:endParaRPr lang="en-US" i="1" dirty="0" smtClean="0"/>
          </a:p>
          <a:p>
            <a:r>
              <a:rPr lang="en-US" i="1" dirty="0" smtClean="0"/>
              <a:t>Embedded </a:t>
            </a:r>
            <a:r>
              <a:rPr lang="en-US" dirty="0" smtClean="0"/>
              <a:t>explicit semantics, unique identifiers</a:t>
            </a:r>
          </a:p>
          <a:p>
            <a:endParaRPr lang="en-US" dirty="0" smtClean="0"/>
          </a:p>
          <a:p>
            <a:r>
              <a:rPr lang="en-US" dirty="0" smtClean="0"/>
              <a:t>Have minimal impact to other Web information publishing</a:t>
            </a:r>
          </a:p>
          <a:p>
            <a:endParaRPr lang="en-US" dirty="0" smtClean="0"/>
          </a:p>
          <a:p>
            <a:r>
              <a:rPr lang="en-US" dirty="0" smtClean="0"/>
              <a:t>May be static or dynamically generated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ASK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872" y="2743200"/>
            <a:ext cx="9279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ASK {</a:t>
            </a:r>
          </a:p>
          <a:p>
            <a:r>
              <a:rPr lang="en-US" sz="3600" dirty="0" smtClean="0"/>
              <a:t>	?</a:t>
            </a:r>
            <a:r>
              <a:rPr lang="en-US" sz="3600" dirty="0" err="1" smtClean="0"/>
              <a:t>uri</a:t>
            </a:r>
            <a:r>
              <a:rPr lang="en-US" sz="3600" dirty="0" smtClean="0"/>
              <a:t> </a:t>
            </a:r>
            <a:r>
              <a:rPr lang="en-US" sz="3600" dirty="0" err="1" smtClean="0"/>
              <a:t>foaf:openid</a:t>
            </a:r>
            <a:r>
              <a:rPr lang="en-US" sz="3600" dirty="0" smtClean="0"/>
              <a:t> &lt;http://</a:t>
            </a:r>
            <a:r>
              <a:rPr lang="en-US" sz="3600" dirty="0" err="1" smtClean="0"/>
              <a:t>brian.panul.la</a:t>
            </a:r>
            <a:r>
              <a:rPr lang="en-US" sz="3600" dirty="0" smtClean="0"/>
              <a:t>&gt;.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Example: Bookmarks</a:t>
            </a:r>
            <a:endParaRPr lang="en-US" dirty="0"/>
          </a:p>
        </p:txBody>
      </p:sp>
      <p:pic>
        <p:nvPicPr>
          <p:cNvPr id="6" name="Picture 5" descr="Screen shot 2011-06-14 at 1.36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057400"/>
            <a:ext cx="1006470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defRPr/>
            </a:pPr>
            <a:r>
              <a:rPr lang="en-US" sz="3600" dirty="0" smtClean="0">
                <a:latin typeface="Book Antiqua" charset="0"/>
              </a:rPr>
              <a:t>Everything on the web (or not) is a resource.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endParaRPr lang="en-US" sz="3600" b="1" dirty="0" smtClean="0">
              <a:latin typeface="Book Antiqua" charset="0"/>
            </a:endParaRP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U</a:t>
            </a:r>
            <a:r>
              <a:rPr lang="en-US" sz="3600" dirty="0" smtClean="0">
                <a:latin typeface="Book Antiqua" charset="0"/>
              </a:rPr>
              <a:t>niform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i="1" dirty="0" smtClean="0">
                <a:latin typeface="Book Antiqua" charset="0"/>
              </a:rPr>
              <a:t>R</a:t>
            </a:r>
            <a:r>
              <a:rPr lang="en-US" sz="3600" i="1" dirty="0" smtClean="0">
                <a:latin typeface="Book Antiqua" charset="0"/>
              </a:rPr>
              <a:t>esource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L</a:t>
            </a:r>
            <a:r>
              <a:rPr lang="en-US" sz="3600" dirty="0" smtClean="0">
                <a:latin typeface="Book Antiqua" charset="0"/>
              </a:rPr>
              <a:t>ocator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Resource?</a:t>
            </a:r>
            <a:endParaRPr lang="en-US" dirty="0"/>
          </a:p>
        </p:txBody>
      </p:sp>
      <p:pic>
        <p:nvPicPr>
          <p:cNvPr id="7" name="Picture 6">
            <a:hlinkClick r:id="" action="ppaction://noaction">
              <a:snd r:embed="rId2" name="easy.aiff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9624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8415</TotalTime>
  <Words>1489</Words>
  <Application>Microsoft Macintosh PowerPoint</Application>
  <PresentationFormat>Custom</PresentationFormat>
  <Paragraphs>446</Paragraphs>
  <Slides>73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Concourse</vt:lpstr>
      <vt:lpstr>Getting Started with Semantic Web Applications</vt:lpstr>
      <vt:lpstr>Slide 2</vt:lpstr>
      <vt:lpstr>NoSQL: Key/Value and Graphs</vt:lpstr>
      <vt:lpstr>JSON</vt:lpstr>
      <vt:lpstr>Technology Primer</vt:lpstr>
      <vt:lpstr>RDF: Framework for knowledge representation</vt:lpstr>
      <vt:lpstr>RDF is not XML</vt:lpstr>
      <vt:lpstr>What is a Resource?</vt:lpstr>
      <vt:lpstr>URIs</vt:lpstr>
      <vt:lpstr>URIs</vt:lpstr>
      <vt:lpstr>URIs</vt:lpstr>
      <vt:lpstr>URIs</vt:lpstr>
      <vt:lpstr>Triples</vt:lpstr>
      <vt:lpstr>Triples in RDF</vt:lpstr>
      <vt:lpstr>Another example </vt:lpstr>
      <vt:lpstr>Triples</vt:lpstr>
      <vt:lpstr>Triples to Graphs</vt:lpstr>
      <vt:lpstr>Triple Stores</vt:lpstr>
      <vt:lpstr>Popular Triple Stores</vt:lpstr>
      <vt:lpstr>APIs</vt:lpstr>
      <vt:lpstr>RDF Schemas</vt:lpstr>
      <vt:lpstr>Defining an ontology</vt:lpstr>
      <vt:lpstr>Some RDFS/OWL Features</vt:lpstr>
      <vt:lpstr>Slide 24</vt:lpstr>
      <vt:lpstr>Slide 25</vt:lpstr>
      <vt:lpstr>Semantic Web Architecture</vt:lpstr>
      <vt:lpstr>Del.icio.us</vt:lpstr>
      <vt:lpstr>OMNOMino.us</vt:lpstr>
      <vt:lpstr>Basic Requirements</vt:lpstr>
      <vt:lpstr>Logical Schema</vt:lpstr>
      <vt:lpstr>Relational DB - Physical Schema</vt:lpstr>
      <vt:lpstr>Modeling in RDF</vt:lpstr>
      <vt:lpstr>Useful Schemas</vt:lpstr>
      <vt:lpstr>DMCI</vt:lpstr>
      <vt:lpstr>Slide 35</vt:lpstr>
      <vt:lpstr>RDF Data Model - Member</vt:lpstr>
      <vt:lpstr>RDF Data Model - Bookmark</vt:lpstr>
      <vt:lpstr>Topics from DBPedia</vt:lpstr>
      <vt:lpstr>Custom properties and classes</vt:lpstr>
      <vt:lpstr>Custom properties and classes</vt:lpstr>
      <vt:lpstr>RDF Data Model</vt:lpstr>
      <vt:lpstr>SPARQL</vt:lpstr>
      <vt:lpstr>A Simple SPARQL Example</vt:lpstr>
      <vt:lpstr>SPARQL Examples: Member</vt:lpstr>
      <vt:lpstr>Updates via API</vt:lpstr>
      <vt:lpstr>ePDX</vt:lpstr>
      <vt:lpstr>Slide 47</vt:lpstr>
      <vt:lpstr>Slide 48</vt:lpstr>
      <vt:lpstr>RDF Data Model - People</vt:lpstr>
      <vt:lpstr>RDF Data Model – Organizations and Groups</vt:lpstr>
      <vt:lpstr>RDF Data Model – Projects</vt:lpstr>
      <vt:lpstr>Resources</vt:lpstr>
      <vt:lpstr>Slide 53</vt:lpstr>
      <vt:lpstr>Backup</vt:lpstr>
      <vt:lpstr>Three things the Semantic Web is not (mostly)</vt:lpstr>
      <vt:lpstr>1. Semantic HTML</vt:lpstr>
      <vt:lpstr>2. Warmed-over AI</vt:lpstr>
      <vt:lpstr>3. Magic</vt:lpstr>
      <vt:lpstr>Who cares?</vt:lpstr>
      <vt:lpstr>Slide 60</vt:lpstr>
      <vt:lpstr>On NoSQL...</vt:lpstr>
      <vt:lpstr>On Linked Data...</vt:lpstr>
      <vt:lpstr>Slide 63</vt:lpstr>
      <vt:lpstr>When things go wrong</vt:lpstr>
      <vt:lpstr>Ontologies</vt:lpstr>
      <vt:lpstr>Protégé http://protege.stanford.edu/</vt:lpstr>
      <vt:lpstr>FOAF</vt:lpstr>
      <vt:lpstr>The Good:</vt:lpstr>
      <vt:lpstr>The Bad:</vt:lpstr>
      <vt:lpstr>Linked Data</vt:lpstr>
      <vt:lpstr>SPARQL Query Types</vt:lpstr>
      <vt:lpstr>SPARQL Examples: ASK</vt:lpstr>
      <vt:lpstr>SPARQL Example: Bookmarks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629</cp:revision>
  <dcterms:created xsi:type="dcterms:W3CDTF">2011-06-21T13:19:28Z</dcterms:created>
  <dcterms:modified xsi:type="dcterms:W3CDTF">2011-06-21T17:20:59Z</dcterms:modified>
</cp:coreProperties>
</file>